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9" r:id="rId28"/>
    <p:sldId id="280" r:id="rId29"/>
    <p:sldId id="281" r:id="rId30"/>
    <p:sldId id="284" r:id="rId31"/>
    <p:sldId id="282" r:id="rId32"/>
    <p:sldId id="290" r:id="rId33"/>
    <p:sldId id="291" r:id="rId34"/>
    <p:sldId id="283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85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6.svg"/><Relationship Id="rId1" Type="http://schemas.openxmlformats.org/officeDocument/2006/relationships/image" Target="../media/image25.png"/><Relationship Id="rId6" Type="http://schemas.openxmlformats.org/officeDocument/2006/relationships/image" Target="../media/image20.svg"/><Relationship Id="rId5" Type="http://schemas.openxmlformats.org/officeDocument/2006/relationships/image" Target="../media/image27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like </a:t>
            </a:r>
            <a:r>
              <a:rPr lang="en-US" sz="1500" dirty="0" err="1"/>
              <a:t>Repliclade</a:t>
            </a:r>
            <a:endParaRPr lang="en-US" sz="15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  <a:endParaRPr lang="en-US"/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means speciation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Speciation = Formation of new and distinct species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1AFBE-32B9-4A44-AF26-3281052D8305}"/>
              </a:ext>
            </a:extLst>
          </p:cNvPr>
          <p:cNvSpPr txBox="1"/>
          <p:nvPr/>
        </p:nvSpPr>
        <p:spPr>
          <a:xfrm>
            <a:off x="7071919" y="4932727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example of phylogenetic tree built using the 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Building phylogenetic tree – neighbor joining (NJ)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338F-D035-490A-9D8C-F0065886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r="741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Bottom-Up clustering method</a:t>
            </a:r>
          </a:p>
          <a:p>
            <a:r>
              <a:rPr lang="en-US" dirty="0"/>
              <a:t>Also uses distance matrix as an input</a:t>
            </a:r>
          </a:p>
          <a:p>
            <a:r>
              <a:rPr lang="en-US" dirty="0"/>
              <a:t>Starts as an unresolved tree</a:t>
            </a:r>
          </a:p>
          <a:p>
            <a:r>
              <a:rPr lang="en-US" dirty="0"/>
              <a:t>Finds pair of taxa where distance is lowest</a:t>
            </a:r>
          </a:p>
          <a:p>
            <a:r>
              <a:rPr lang="en-US" dirty="0"/>
              <a:t>Joins the pairs into a connected node which is now considered one node</a:t>
            </a:r>
          </a:p>
          <a:p>
            <a:r>
              <a:rPr lang="en-US" dirty="0"/>
              <a:t>Continue until all nodes are joined somewhere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B52C3-0EE8-41F9-BE68-1ECA3FE1309D}"/>
              </a:ext>
            </a:extLst>
          </p:cNvPr>
          <p:cNvSpPr txBox="1"/>
          <p:nvPr/>
        </p:nvSpPr>
        <p:spPr>
          <a:xfrm>
            <a:off x="9180945" y="5772726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Naruya Saitou and Masatoshi Nei, 1987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>
                <a:cs typeface="Calibri Light"/>
              </a:rPr>
              <a:t>Building phylogenetic tree – maximum parsimony (MP)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Character Based Approach</a:t>
            </a:r>
          </a:p>
          <a:p>
            <a:pPr>
              <a:lnSpc>
                <a:spcPct val="90000"/>
              </a:lnSpc>
            </a:pPr>
            <a:r>
              <a:rPr lang="en-US" sz="1200"/>
              <a:t>Infers phylogenetic tree by minimizing the total number of evolutionary changes</a:t>
            </a:r>
          </a:p>
          <a:p>
            <a:pPr>
              <a:lnSpc>
                <a:spcPct val="90000"/>
              </a:lnSpc>
            </a:pPr>
            <a:r>
              <a:rPr lang="en-US" sz="1200"/>
              <a:t>Specifically looks at character-based changes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Base pairs/nucleotides</a:t>
            </a:r>
          </a:p>
          <a:p>
            <a:pPr>
              <a:lnSpc>
                <a:spcPct val="90000"/>
              </a:lnSpc>
            </a:pPr>
            <a:r>
              <a:rPr lang="en-US" sz="1200"/>
              <a:t>Best tree is “most parsimonious”</a:t>
            </a:r>
          </a:p>
          <a:p>
            <a:pPr>
              <a:lnSpc>
                <a:spcPct val="90000"/>
              </a:lnSpc>
            </a:pPr>
            <a:r>
              <a:rPr lang="en-US" sz="1200"/>
              <a:t>Must be found in the tree space (# of possible trees)</a:t>
            </a:r>
          </a:p>
          <a:p>
            <a:pPr>
              <a:lnSpc>
                <a:spcPct val="90000"/>
              </a:lnSpc>
            </a:pPr>
            <a:r>
              <a:rPr lang="en-US" sz="1200"/>
              <a:t>A heuristic approach must be used for greater number of taxa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Becomes intractable otherwise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1026" name="Picture 2" descr="Information is Beautiful">
            <a:extLst>
              <a:ext uri="{FF2B5EF4-FFF2-40B4-BE49-F238E27FC236}">
                <a16:creationId xmlns:a16="http://schemas.microsoft.com/office/drawing/2014/main" id="{39280887-C553-46A5-91D0-E4EBE72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700" y="1816629"/>
            <a:ext cx="5978527" cy="284691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25C-DFD2-4AF7-9DB4-0188F110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 err="1"/>
              <a:t>Repliclade</a:t>
            </a:r>
            <a:r>
              <a:rPr lang="en-US" sz="3300"/>
              <a:t> -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16B-3B7C-41D5-8B50-A6F07127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Offers user a choice of tree building method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MP</a:t>
            </a:r>
          </a:p>
          <a:p>
            <a:r>
              <a:rPr lang="en-US" dirty="0"/>
              <a:t>Displays the phylogenetic tree once the building is complete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E88C-A06F-476C-AA1C-DF2E451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02075"/>
            <a:ext cx="6095593" cy="32916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8612-348F-449F-9D43-B7E89B0D47A4}"/>
              </a:ext>
            </a:extLst>
          </p:cNvPr>
          <p:cNvSpPr txBox="1"/>
          <p:nvPr/>
        </p:nvSpPr>
        <p:spPr>
          <a:xfrm>
            <a:off x="6225309" y="538479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phylogenetic tree post-alignment</a:t>
            </a:r>
          </a:p>
        </p:txBody>
      </p:sp>
    </p:spTree>
    <p:extLst>
      <p:ext uri="{BB962C8B-B14F-4D97-AF65-F5344CB8AC3E}">
        <p14:creationId xmlns:p14="http://schemas.microsoft.com/office/powerpoint/2010/main" val="303655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145-514F-45FB-8820-83AD4632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142A0-4094-418B-93D1-D51C39D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77" y="223187"/>
            <a:ext cx="9849045" cy="5096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EF688-F9E2-413C-B781-B647DF96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64D4-81DC-40BF-8A8A-95F9AC0E87EC}"/>
              </a:ext>
            </a:extLst>
          </p:cNvPr>
          <p:cNvSpPr txBox="1"/>
          <p:nvPr/>
        </p:nvSpPr>
        <p:spPr>
          <a:xfrm>
            <a:off x="3865417" y="5514109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UPGMA</a:t>
            </a:r>
          </a:p>
        </p:txBody>
      </p:sp>
    </p:spTree>
    <p:extLst>
      <p:ext uri="{BB962C8B-B14F-4D97-AF65-F5344CB8AC3E}">
        <p14:creationId xmlns:p14="http://schemas.microsoft.com/office/powerpoint/2010/main" val="3915140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B934-E7FC-47FB-98A2-3FB1DB56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F1E82-740C-4260-BAB7-B3D65015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19" y="230146"/>
            <a:ext cx="11290162" cy="568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88FD-0EB9-475D-ADA2-AEC37DA0F4CF}"/>
              </a:ext>
            </a:extLst>
          </p:cNvPr>
          <p:cNvSpPr txBox="1"/>
          <p:nvPr/>
        </p:nvSpPr>
        <p:spPr>
          <a:xfrm>
            <a:off x="3962400" y="6063734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Neighbor Joining</a:t>
            </a:r>
          </a:p>
        </p:txBody>
      </p:sp>
    </p:spTree>
    <p:extLst>
      <p:ext uri="{BB962C8B-B14F-4D97-AF65-F5344CB8AC3E}">
        <p14:creationId xmlns:p14="http://schemas.microsoft.com/office/powerpoint/2010/main" val="328896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699B2-83D4-438C-9EB3-31D9FAC8D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 -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DD6CBF-B8DD-4E7A-A502-4C4868D46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s may harbor more than 100 genes from other organisms | Science | AAAS">
            <a:extLst>
              <a:ext uri="{FF2B5EF4-FFF2-40B4-BE49-F238E27FC236}">
                <a16:creationId xmlns:a16="http://schemas.microsoft.com/office/drawing/2014/main" id="{753B1F0E-023D-4F15-853A-028D1777B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2F938-EF19-40CB-9C28-7AB7C45CB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Experiment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9F6A-1E08-4B0B-924C-114C0D69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tested 3 different genes</a:t>
            </a:r>
          </a:p>
          <a:p>
            <a:pPr lvl="1"/>
            <a:r>
              <a:rPr lang="en-US" dirty="0"/>
              <a:t>Cytochrome b</a:t>
            </a:r>
          </a:p>
          <a:p>
            <a:pPr lvl="2"/>
            <a:r>
              <a:rPr lang="en-US" dirty="0"/>
              <a:t>Gene found in mitochondria of eukaryotic cell</a:t>
            </a:r>
          </a:p>
          <a:p>
            <a:pPr lvl="2"/>
            <a:r>
              <a:rPr lang="en-US" dirty="0"/>
              <a:t>Commonly used in phylogenetics</a:t>
            </a:r>
          </a:p>
          <a:p>
            <a:pPr lvl="3"/>
            <a:r>
              <a:rPr lang="en-US" dirty="0"/>
              <a:t>Sequence variability</a:t>
            </a:r>
          </a:p>
          <a:p>
            <a:pPr lvl="1"/>
            <a:r>
              <a:rPr lang="en-US" dirty="0"/>
              <a:t>TNF</a:t>
            </a:r>
          </a:p>
          <a:p>
            <a:pPr lvl="2"/>
            <a:r>
              <a:rPr lang="en-US" dirty="0"/>
              <a:t>Tumor necrosis factor gene</a:t>
            </a:r>
          </a:p>
          <a:p>
            <a:pPr lvl="1"/>
            <a:r>
              <a:rPr lang="en-US" dirty="0"/>
              <a:t>AGP</a:t>
            </a:r>
          </a:p>
          <a:p>
            <a:pPr lvl="2"/>
            <a:r>
              <a:rPr lang="en-US" dirty="0"/>
              <a:t>Glucose-1-phosphatase</a:t>
            </a:r>
          </a:p>
        </p:txBody>
      </p:sp>
    </p:spTree>
    <p:extLst>
      <p:ext uri="{BB962C8B-B14F-4D97-AF65-F5344CB8AC3E}">
        <p14:creationId xmlns:p14="http://schemas.microsoft.com/office/powerpoint/2010/main" val="201166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316-2351-4805-B207-FC101A10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Coalescent results</a:t>
            </a:r>
          </a:p>
        </p:txBody>
      </p:sp>
      <p:pic>
        <p:nvPicPr>
          <p:cNvPr id="1026" name="Picture 2" descr="Coalescent Tides's stream">
            <a:extLst>
              <a:ext uri="{FF2B5EF4-FFF2-40B4-BE49-F238E27FC236}">
                <a16:creationId xmlns:a16="http://schemas.microsoft.com/office/drawing/2014/main" id="{E524CC94-4AE7-43AD-8E91-C8C8CE7B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2881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Performed on all 3 genes 100 times for each evolutionary model</a:t>
                </a:r>
              </a:p>
              <a:p>
                <a:r>
                  <a:rPr lang="en-US" dirty="0"/>
                  <a:t>Average times were calculated</a:t>
                </a:r>
              </a:p>
              <a:p>
                <a:r>
                  <a:rPr lang="en-US" dirty="0"/>
                  <a:t>HKY85 times are higher</a:t>
                </a:r>
              </a:p>
              <a:p>
                <a:pPr lvl="1"/>
                <a:r>
                  <a:rPr lang="en-US" dirty="0"/>
                  <a:t>Heavier computationally</a:t>
                </a:r>
              </a:p>
              <a:p>
                <a:pPr lvl="1"/>
                <a:r>
                  <a:rPr lang="en-US" dirty="0"/>
                  <a:t>More calculations</a:t>
                </a:r>
              </a:p>
              <a:p>
                <a:r>
                  <a:rPr lang="en-US" dirty="0"/>
                  <a:t>JC69 has shortest times</a:t>
                </a:r>
              </a:p>
              <a:p>
                <a:r>
                  <a:rPr lang="en-US" dirty="0"/>
                  <a:t>Watterson method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value used (0.00001)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4"/>
                <a:stretch>
                  <a:fillRect l="-711" t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13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6C4B-8CC6-4576-A94D-B6CD2A89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E7640-818E-45B5-B978-CEEC3C83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in, validate, &amp; test your ML models in the cloud | 3D modeling &amp;  simulation tool | Unity">
            <a:extLst>
              <a:ext uri="{FF2B5EF4-FFF2-40B4-BE49-F238E27FC236}">
                <a16:creationId xmlns:a16="http://schemas.microsoft.com/office/drawing/2014/main" id="{E9DB4695-2D71-4298-AFEB-1A64CE84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r="26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29F5C-BDF2-42FF-85AB-C430E79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Simulation of evolution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13A7-3A3C-4FA1-ABB5-9C16EB529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Ancestral sequence derived used for simulation</a:t>
            </a:r>
          </a:p>
          <a:p>
            <a:r>
              <a:rPr lang="en-US" dirty="0"/>
              <a:t>Generations set to 50,000</a:t>
            </a:r>
          </a:p>
          <a:p>
            <a:pPr lvl="1"/>
            <a:r>
              <a:rPr lang="en-US" dirty="0"/>
              <a:t>Speedy</a:t>
            </a:r>
          </a:p>
          <a:p>
            <a:r>
              <a:rPr lang="en-US" dirty="0"/>
              <a:t>No conserved regions or deletions</a:t>
            </a:r>
          </a:p>
          <a:p>
            <a:r>
              <a:rPr lang="en-US" dirty="0"/>
              <a:t>Insertions and SNP’s</a:t>
            </a:r>
          </a:p>
          <a:p>
            <a:r>
              <a:rPr lang="en-US" dirty="0"/>
              <a:t>Each gene simulated 100 times</a:t>
            </a:r>
          </a:p>
          <a:p>
            <a:pPr lvl="1"/>
            <a:r>
              <a:rPr lang="en-US" dirty="0"/>
              <a:t>Same 4 evolutionary models as Coalescent results</a:t>
            </a:r>
          </a:p>
          <a:p>
            <a:r>
              <a:rPr lang="en-US" dirty="0"/>
              <a:t>Total 400 simulations for each gene</a:t>
            </a:r>
          </a:p>
          <a:p>
            <a:r>
              <a:rPr lang="en-US" dirty="0"/>
              <a:t>All run on 50,000 generations </a:t>
            </a:r>
          </a:p>
        </p:txBody>
      </p:sp>
    </p:spTree>
    <p:extLst>
      <p:ext uri="{BB962C8B-B14F-4D97-AF65-F5344CB8AC3E}">
        <p14:creationId xmlns:p14="http://schemas.microsoft.com/office/powerpoint/2010/main" val="425851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9E31-A8E3-44FF-AF88-A95B525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2CD31-91EC-4945-B69C-F8048FD88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Phylogenetic reconstruction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Sequences are aligned post-simulation (MUSCLE)</a:t>
            </a:r>
          </a:p>
          <a:p>
            <a:r>
              <a:rPr lang="en-US" dirty="0"/>
              <a:t>All 4 phylogenetic reconstruction methods used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 err="1"/>
              <a:t>PhyML</a:t>
            </a:r>
            <a:r>
              <a:rPr lang="en-US" dirty="0"/>
              <a:t> used for ML reconstruction</a:t>
            </a:r>
          </a:p>
          <a:p>
            <a:r>
              <a:rPr lang="en-US" dirty="0"/>
              <a:t>Each reconstruction saved to </a:t>
            </a:r>
            <a:r>
              <a:rPr lang="en-US" dirty="0" err="1"/>
              <a:t>Repliclade</a:t>
            </a:r>
            <a:r>
              <a:rPr lang="en-US" dirty="0"/>
              <a:t> File System</a:t>
            </a:r>
          </a:p>
          <a:p>
            <a:pPr lvl="1"/>
            <a:r>
              <a:rPr lang="en-US" dirty="0"/>
              <a:t>As well as “true tree”</a:t>
            </a:r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n Helix DNA Testing Really Pinpoint Your Perfect Diet and Workout? |  Health.com">
            <a:extLst>
              <a:ext uri="{FF2B5EF4-FFF2-40B4-BE49-F238E27FC236}">
                <a16:creationId xmlns:a16="http://schemas.microsoft.com/office/drawing/2014/main" id="{B6E2340A-5B09-47E7-900A-E40C1E08B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r="54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77024-4E97-4799-94B7-39C72A23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Phylogenetic reconstruction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B0CD-E5D5-4FF7-8171-E8BA70A8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utility file</a:t>
            </a:r>
          </a:p>
          <a:p>
            <a:pPr lvl="1"/>
            <a:r>
              <a:rPr lang="en-US" dirty="0"/>
              <a:t>repliclade_insights.py</a:t>
            </a:r>
          </a:p>
          <a:p>
            <a:pPr lvl="1"/>
            <a:r>
              <a:rPr lang="en-US" dirty="0"/>
              <a:t>Used to process phylogenetic trees</a:t>
            </a:r>
          </a:p>
          <a:p>
            <a:r>
              <a:rPr lang="en-US" dirty="0"/>
              <a:t>Generates similarity scores to “true trees”</a:t>
            </a:r>
          </a:p>
          <a:p>
            <a:r>
              <a:rPr lang="en-US" dirty="0"/>
              <a:t>Multiple characteristics evaluated</a:t>
            </a:r>
          </a:p>
          <a:p>
            <a:pPr lvl="1"/>
            <a:r>
              <a:rPr lang="en-US" dirty="0"/>
              <a:t>Terminal nodes (leaf nodes)</a:t>
            </a:r>
          </a:p>
          <a:p>
            <a:pPr lvl="1"/>
            <a:r>
              <a:rPr lang="en-US" dirty="0"/>
              <a:t>Non-Terminal nodes (non-leaf nodes)</a:t>
            </a:r>
          </a:p>
          <a:p>
            <a:pPr lvl="1"/>
            <a:r>
              <a:rPr lang="en-US" dirty="0"/>
              <a:t>Pre-Terminal nodes (parent nodes of terminal nodes)</a:t>
            </a:r>
          </a:p>
          <a:p>
            <a:pPr lvl="1"/>
            <a:r>
              <a:rPr lang="en-US" dirty="0"/>
              <a:t>Interior Branch Test</a:t>
            </a:r>
          </a:p>
          <a:p>
            <a:r>
              <a:rPr lang="en-US" dirty="0"/>
              <a:t>Scores are summed up</a:t>
            </a:r>
          </a:p>
          <a:p>
            <a:pPr lvl="1"/>
            <a:r>
              <a:rPr lang="en-US" dirty="0"/>
              <a:t>Each gene and evolutionary model</a:t>
            </a:r>
          </a:p>
        </p:txBody>
      </p:sp>
    </p:spTree>
    <p:extLst>
      <p:ext uri="{BB962C8B-B14F-4D97-AF65-F5344CB8AC3E}">
        <p14:creationId xmlns:p14="http://schemas.microsoft.com/office/powerpoint/2010/main" val="6236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CAA1-C275-4B88-8C28-9C8D92A0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0B2FD-7B0B-42CF-883D-FE5F32F6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03"/>
            <a:ext cx="12256655" cy="68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7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18885-7ABA-4D54-946C-CC6E81A7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"/>
            <a:ext cx="12192000" cy="6858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37FAD-CE0D-4005-9F44-29264C8B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9E57-1AE6-436D-B36B-302A7CEDA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9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01F733-B358-4682-BB91-51956D26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18AAB-9427-4AE0-BC26-BE104B90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BED0-898F-462B-9544-02347CF8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29" y="2899449"/>
            <a:ext cx="10131425" cy="36491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4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14798-383F-4A8F-BD25-8E3C0C24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11220-5F68-45E5-9F19-381836B0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09A73-D7F9-4E8D-AE48-8EB88252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5AE8D-4D8B-4668-9F96-234E9FB61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70E0E1-1B8E-4714-8142-2AFE8B2E2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918-E154-46F2-9C43-B51A00B5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AD3E-B35D-43AC-B943-CDD9C22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sz="1600" dirty="0"/>
              <a:t>Average time is used</a:t>
            </a:r>
          </a:p>
          <a:p>
            <a:pPr lvl="1"/>
            <a:r>
              <a:rPr lang="en-US" sz="1400" dirty="0"/>
              <a:t>Randomness of simulation skews singular runtime results</a:t>
            </a:r>
          </a:p>
          <a:p>
            <a:r>
              <a:rPr lang="en-US" sz="1600" dirty="0"/>
              <a:t>HKY85 averaged higher </a:t>
            </a:r>
          </a:p>
          <a:p>
            <a:pPr lvl="1"/>
            <a:r>
              <a:rPr lang="en-US" sz="1400" dirty="0"/>
              <a:t>Computation complexity</a:t>
            </a:r>
          </a:p>
          <a:p>
            <a:r>
              <a:rPr lang="en-US" sz="1600" dirty="0"/>
              <a:t>No unexpected results</a:t>
            </a:r>
          </a:p>
          <a:p>
            <a:pPr lvl="1"/>
            <a:r>
              <a:rPr lang="en-US" sz="1400" dirty="0"/>
              <a:t>Model complexity influences simulation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29728-D182-4EC6-8894-8AD2A897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40130"/>
            <a:ext cx="5978527" cy="41999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41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0444-8FD0-4BD2-8AAB-FCFBF176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JC69 Similarity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Assumption: less evolutionary similarity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score</a:t>
                </a:r>
              </a:p>
              <a:p>
                <a:pPr lvl="1"/>
                <a:r>
                  <a:rPr lang="en-US" dirty="0"/>
                  <a:t>Exception is TNF gene</a:t>
                </a:r>
              </a:p>
              <a:p>
                <a:r>
                  <a:rPr lang="en-US" dirty="0"/>
                  <a:t>TNF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higher similarity scores</a:t>
                </a:r>
              </a:p>
              <a:p>
                <a:pPr lvl="1"/>
                <a:r>
                  <a:rPr lang="en-US" dirty="0"/>
                  <a:t>All reconstruction methods</a:t>
                </a:r>
              </a:p>
              <a:p>
                <a:r>
                  <a:rPr lang="en-US" dirty="0"/>
                  <a:t>Strengthens case for JC69 + TNF</a:t>
                </a:r>
              </a:p>
              <a:p>
                <a:r>
                  <a:rPr lang="en-US" dirty="0"/>
                  <a:t>Previous studies JC69 + TNF (Mathew et al., 2013)</a:t>
                </a:r>
              </a:p>
              <a:p>
                <a:r>
                  <a:rPr lang="en-US" dirty="0"/>
                  <a:t>AGP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similarity scores</a:t>
                </a:r>
              </a:p>
              <a:p>
                <a:pPr lvl="1"/>
                <a:r>
                  <a:rPr lang="en-US" dirty="0"/>
                  <a:t>Suggests constrains on its evolution</a:t>
                </a:r>
              </a:p>
              <a:p>
                <a:pPr lvl="1"/>
                <a:r>
                  <a:rPr lang="en-US" dirty="0"/>
                  <a:t>May not be well reflected with JC69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04C49-1DA0-46A4-82CE-6CBA12A1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1037820"/>
            <a:ext cx="5447070" cy="44529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325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8E6-9DEA-4BAC-B895-3CD880CF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K80 Similarity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55796-D90C-4852-9272-4CA30C7F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9" y="643463"/>
            <a:ext cx="6764067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5F75-4C18-4D5A-9AED-9399DC530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K80 more closely resembles evolutionary forces</a:t>
            </a:r>
          </a:p>
          <a:p>
            <a:pPr lvl="1"/>
            <a:r>
              <a:rPr lang="en-US" dirty="0"/>
              <a:t>We expect to see higher similarity scores than JC69</a:t>
            </a:r>
          </a:p>
          <a:p>
            <a:pPr lvl="1"/>
            <a:r>
              <a:rPr lang="en-US" dirty="0"/>
              <a:t>Yielded poorer performance than JC69</a:t>
            </a:r>
          </a:p>
          <a:p>
            <a:pPr lvl="1"/>
            <a:r>
              <a:rPr lang="en-US" dirty="0"/>
              <a:t>Exception is AGP</a:t>
            </a:r>
          </a:p>
          <a:p>
            <a:r>
              <a:rPr lang="en-US" dirty="0"/>
              <a:t>Underscores importance of model performance before intensive phylogenetic analysis (Collins et al., 2012)</a:t>
            </a:r>
          </a:p>
          <a:p>
            <a:r>
              <a:rPr lang="en-US" dirty="0"/>
              <a:t>AGP may adhere to </a:t>
            </a:r>
            <a:r>
              <a:rPr lang="en-US" dirty="0" err="1"/>
              <a:t>Ti</a:t>
            </a:r>
            <a:r>
              <a:rPr lang="en-US" dirty="0"/>
              <a:t>/Tv rates to anticipated values in K80</a:t>
            </a:r>
          </a:p>
          <a:p>
            <a:r>
              <a:rPr lang="en-US" dirty="0"/>
              <a:t>Phylogenetic tree reconstruction may have resembled that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59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EAFC-F58D-4AD8-8FD7-374E1CDB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F81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8D541-2462-40D4-A3E4-9B51F2FC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1600" dirty="0"/>
              <a:t>Incorporates base frequencies</a:t>
            </a:r>
          </a:p>
          <a:p>
            <a:r>
              <a:rPr lang="en-US" sz="1600" dirty="0"/>
              <a:t>Base frequencies of original homologous sequences </a:t>
            </a:r>
          </a:p>
          <a:p>
            <a:r>
              <a:rPr lang="en-US" sz="1600" dirty="0"/>
              <a:t>Consistency across all genes and tree reconstruction methods</a:t>
            </a:r>
          </a:p>
          <a:p>
            <a:pPr lvl="1"/>
            <a:r>
              <a:rPr lang="en-US" dirty="0"/>
              <a:t>Could be attributed to base frequencies</a:t>
            </a:r>
          </a:p>
          <a:p>
            <a:r>
              <a:rPr lang="en-US" sz="1600" dirty="0"/>
              <a:t>Previous studies show interplay between base frequencies and population dynamics (Knudson et al., 2005)</a:t>
            </a:r>
          </a:p>
          <a:p>
            <a:r>
              <a:rPr lang="en-US" sz="1600" dirty="0"/>
              <a:t>Highest similarity score for </a:t>
            </a:r>
            <a:r>
              <a:rPr lang="en-US" sz="1600" dirty="0" err="1"/>
              <a:t>Cyt</a:t>
            </a:r>
            <a:r>
              <a:rPr lang="en-US" sz="1600" dirty="0"/>
              <a:t> B and UPGMA</a:t>
            </a:r>
          </a:p>
          <a:p>
            <a:pPr lvl="1"/>
            <a:r>
              <a:rPr lang="en-US" sz="1400" dirty="0"/>
              <a:t>Deviates from pattern that ML outperforms distance based algorithms (Whelan et al., 2001)</a:t>
            </a:r>
          </a:p>
          <a:p>
            <a:r>
              <a:rPr lang="en-US" sz="1600" dirty="0"/>
              <a:t>May be related to </a:t>
            </a:r>
            <a:r>
              <a:rPr lang="en-US" sz="1600" dirty="0" err="1"/>
              <a:t>Cyt</a:t>
            </a:r>
            <a:r>
              <a:rPr lang="en-US" sz="1600" dirty="0"/>
              <a:t> B being </a:t>
            </a:r>
            <a:r>
              <a:rPr lang="en-US" sz="1600" dirty="0" err="1"/>
              <a:t>mitochrondrial</a:t>
            </a:r>
            <a:r>
              <a:rPr lang="en-US" sz="1600" dirty="0"/>
              <a:t> gene</a:t>
            </a:r>
          </a:p>
          <a:p>
            <a:pPr lvl="1"/>
            <a:r>
              <a:rPr lang="en-US" sz="1400" dirty="0"/>
              <a:t>Evolves more rapidly (Brown et al., 1982)</a:t>
            </a:r>
          </a:p>
          <a:p>
            <a:pPr lvl="1"/>
            <a:r>
              <a:rPr lang="en-US" sz="1400" dirty="0"/>
              <a:t>Distance based algos may be more efficient in mitochondrial phylogenies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E1438-09DC-46BA-96A2-87DA1C0D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736580"/>
            <a:ext cx="5978527" cy="50070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45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A88-BF24-4E2B-8E8E-B7B3024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HKY85 </a:t>
            </a:r>
            <a:r>
              <a:rPr lang="en-US"/>
              <a:t>similarity scores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BC91-0949-408F-8464-3553CEA4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71" y="643463"/>
            <a:ext cx="6847063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A0B-CCDE-4494-99F4-A15FF7A2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HKY85 incorporates base frequencies + </a:t>
            </a:r>
            <a:r>
              <a:rPr lang="en-US" dirty="0" err="1"/>
              <a:t>Ti</a:t>
            </a:r>
            <a:r>
              <a:rPr lang="en-US" dirty="0"/>
              <a:t>/Tv ratios</a:t>
            </a:r>
          </a:p>
          <a:p>
            <a:r>
              <a:rPr lang="en-US" dirty="0"/>
              <a:t>Shows average higher score for all algos</a:t>
            </a:r>
          </a:p>
          <a:p>
            <a:r>
              <a:rPr lang="en-US" dirty="0"/>
              <a:t>Aligns with previous studies (Yang, 1993)</a:t>
            </a:r>
          </a:p>
          <a:p>
            <a:pPr lvl="1"/>
            <a:r>
              <a:rPr lang="en-US" dirty="0"/>
              <a:t>Due to strengths of K80 + F81 models</a:t>
            </a:r>
          </a:p>
          <a:p>
            <a:r>
              <a:rPr lang="en-US" dirty="0"/>
              <a:t>UPGMA outperformed other algorithms for all genes</a:t>
            </a:r>
          </a:p>
          <a:p>
            <a:pPr lvl="1"/>
            <a:r>
              <a:rPr lang="en-US" dirty="0"/>
              <a:t>Similar to F81 and </a:t>
            </a:r>
            <a:r>
              <a:rPr lang="en-US" dirty="0" err="1"/>
              <a:t>Cyt</a:t>
            </a:r>
            <a:r>
              <a:rPr lang="en-US" dirty="0"/>
              <a:t> B</a:t>
            </a:r>
          </a:p>
          <a:p>
            <a:r>
              <a:rPr lang="en-US" dirty="0"/>
              <a:t>ML was incredibly close to UPGMA scores</a:t>
            </a:r>
          </a:p>
          <a:p>
            <a:r>
              <a:rPr lang="en-US" dirty="0"/>
              <a:t>Consistent with previous studies</a:t>
            </a:r>
          </a:p>
          <a:p>
            <a:pPr lvl="1"/>
            <a:r>
              <a:rPr lang="en-US" dirty="0"/>
              <a:t>base frequency</a:t>
            </a:r>
          </a:p>
          <a:p>
            <a:pPr lvl="1"/>
            <a:r>
              <a:rPr lang="en-US" dirty="0"/>
              <a:t>consideration and randomized processes in a group of sequences can obscure phylogenetic reconstruction accuracy (Davalos et al., 2008)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1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ientists Prove A DNA-Programmed Computer Is Very Much Possible">
            <a:extLst>
              <a:ext uri="{FF2B5EF4-FFF2-40B4-BE49-F238E27FC236}">
                <a16:creationId xmlns:a16="http://schemas.microsoft.com/office/drawing/2014/main" id="{81E2CB93-95F8-4094-98D2-7407AD3C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2" b="116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17B1-085A-4BF1-91D0-A4AF2E9F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4264-777A-4E03-A2C4-53821A12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provides a novel resource for biological researchers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Enables them to assess various methods for suitability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supports multiple: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Evolutionary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Phylogenetic inference methods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Incorporates well-vetted methodologies for: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Sequence parameter extraction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The Coalescent Process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incorporates repliclade_insights.py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Scores reconstructed phylogenies</a:t>
            </a:r>
          </a:p>
          <a:p>
            <a:pPr lvl="2">
              <a:lnSpc>
                <a:spcPct val="90000"/>
              </a:lnSpc>
            </a:pPr>
            <a:r>
              <a:rPr lang="en-US" sz="1100" dirty="0"/>
              <a:t>Compared to true tree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These score provide insight into the efficacy of certain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In regards to an input sequence/gene</a:t>
            </a:r>
          </a:p>
          <a:p>
            <a:pPr lvl="1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9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26538045-D4D1-4787-97C5-2FFDD531C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4C8F8-AE34-41B3-B553-6BA88B0A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006601"/>
                <a:ext cx="9437159" cy="3784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could incorporate more tree building algorithms and evolutionary models</a:t>
                </a:r>
              </a:p>
              <a:p>
                <a:pPr lvl="1"/>
                <a:r>
                  <a:rPr lang="en-US" dirty="0"/>
                  <a:t>GTR (General Time Reversible) evolutionary model</a:t>
                </a:r>
              </a:p>
              <a:p>
                <a:r>
                  <a:rPr lang="en-US" dirty="0"/>
                  <a:t>Future analyses could be performed on a broader range of DNA </a:t>
                </a:r>
                <a:r>
                  <a:rPr lang="en-US" dirty="0" err="1"/>
                  <a:t>sequendes</a:t>
                </a:r>
                <a:endParaRPr lang="en-US" dirty="0"/>
              </a:p>
              <a:p>
                <a:r>
                  <a:rPr lang="en-US" dirty="0"/>
                  <a:t>Deletions and conserved regions could be considered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could incorporate other methods of tree similarity scoring</a:t>
                </a:r>
              </a:p>
              <a:p>
                <a:pPr lvl="1"/>
                <a:r>
                  <a:rPr lang="en-US" dirty="0"/>
                  <a:t>Bootstrap methods</a:t>
                </a:r>
              </a:p>
              <a:p>
                <a:r>
                  <a:rPr lang="en-US" dirty="0"/>
                  <a:t>Utilize other methods of sequence parameter extraction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006601"/>
                <a:ext cx="9437159" cy="3784600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03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3237</Words>
  <Application>Microsoft Office PowerPoint</Application>
  <PresentationFormat>Widescreen</PresentationFormat>
  <Paragraphs>410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 (NJ)</vt:lpstr>
      <vt:lpstr>Building phylogenetic tree – maximum parsimony (MP)</vt:lpstr>
      <vt:lpstr>Repliclade - Phylogenetic Tree</vt:lpstr>
      <vt:lpstr>PowerPoint Presentation</vt:lpstr>
      <vt:lpstr>PowerPoint Presentation</vt:lpstr>
      <vt:lpstr>Repliclade - Results</vt:lpstr>
      <vt:lpstr>Experiment</vt:lpstr>
      <vt:lpstr>Coalescent results</vt:lpstr>
      <vt:lpstr>PowerPoint Presentation</vt:lpstr>
      <vt:lpstr>Simulation of evolution</vt:lpstr>
      <vt:lpstr>PowerPoint Presentation</vt:lpstr>
      <vt:lpstr>Phylogenetic reconstruction</vt:lpstr>
      <vt:lpstr>Phylogenetic reconstruction similarity scores</vt:lpstr>
      <vt:lpstr>PowerPoint Presentation</vt:lpstr>
      <vt:lpstr>PowerPoint Presentation</vt:lpstr>
      <vt:lpstr>PowerPoint Presentation</vt:lpstr>
      <vt:lpstr>PowerPoint Presentation</vt:lpstr>
      <vt:lpstr>Discussion</vt:lpstr>
      <vt:lpstr>Simulation Results</vt:lpstr>
      <vt:lpstr>JC69 Similarity Scores</vt:lpstr>
      <vt:lpstr>K80 Similarity scores</vt:lpstr>
      <vt:lpstr>F81 similarity scores</vt:lpstr>
      <vt:lpstr>HKY85 similarity scores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234</cp:revision>
  <dcterms:created xsi:type="dcterms:W3CDTF">2021-03-05T01:37:26Z</dcterms:created>
  <dcterms:modified xsi:type="dcterms:W3CDTF">2021-04-26T03:46:27Z</dcterms:modified>
</cp:coreProperties>
</file>